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72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0"/>
    <a:srgbClr val="FF3E11"/>
    <a:srgbClr val="FFFF00"/>
    <a:srgbClr val="76BEFA"/>
    <a:srgbClr val="3106D0"/>
    <a:srgbClr val="3C281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729410-92A9-456E-A6D6-48C62E37D0E1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0841326-9E39-4C9B-B5E1-E6D5D1BBC72E}">
      <dgm:prSet custT="1"/>
      <dgm:spPr>
        <a:solidFill>
          <a:srgbClr val="76BEFA"/>
        </a:solidFill>
      </dgm:spPr>
      <dgm:t>
        <a:bodyPr/>
        <a:lstStyle/>
        <a:p>
          <a:pPr algn="r" rtl="0"/>
          <a:r>
            <a:rPr lang="ru-RU" sz="2000" b="1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безопасность жителей жилого комплекса;</a:t>
          </a:r>
          <a:endParaRPr lang="ru-RU" sz="2000" b="1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gm:t>
    </dgm:pt>
    <dgm:pt modelId="{76A910F0-1B69-4CEA-A78B-1599D26872D6}" type="parTrans" cxnId="{BB822D41-DBB9-49E6-9209-F9D542D5C786}">
      <dgm:prSet/>
      <dgm:spPr/>
      <dgm:t>
        <a:bodyPr/>
        <a:lstStyle/>
        <a:p>
          <a:endParaRPr lang="ru-RU"/>
        </a:p>
      </dgm:t>
    </dgm:pt>
    <dgm:pt modelId="{50169E3E-BA0F-48C8-BD0F-C79FD9C34709}" type="sibTrans" cxnId="{BB822D41-DBB9-49E6-9209-F9D542D5C786}">
      <dgm:prSet/>
      <dgm:spPr/>
      <dgm:t>
        <a:bodyPr/>
        <a:lstStyle/>
        <a:p>
          <a:endParaRPr lang="ru-RU"/>
        </a:p>
      </dgm:t>
    </dgm:pt>
    <dgm:pt modelId="{6017FF1C-2B28-40CB-844B-E000B56D08AA}">
      <dgm:prSet custT="1"/>
      <dgm:spPr>
        <a:solidFill>
          <a:srgbClr val="76BEFA"/>
        </a:solidFill>
      </dgm:spPr>
      <dgm:t>
        <a:bodyPr/>
        <a:lstStyle/>
        <a:p>
          <a:pPr algn="r" rtl="0"/>
          <a:r>
            <a:rPr lang="ru-RU" sz="2000" b="1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обеспечение общественного порядка на территории;</a:t>
          </a:r>
          <a:endParaRPr lang="ru-RU" sz="2000" b="1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gm:t>
    </dgm:pt>
    <dgm:pt modelId="{B990B381-F960-4F57-99D4-8EE2FCD68DD5}" type="parTrans" cxnId="{D02A70E4-F44A-49F3-96E6-2A5556B456FF}">
      <dgm:prSet/>
      <dgm:spPr/>
      <dgm:t>
        <a:bodyPr/>
        <a:lstStyle/>
        <a:p>
          <a:endParaRPr lang="ru-RU"/>
        </a:p>
      </dgm:t>
    </dgm:pt>
    <dgm:pt modelId="{6579DE1F-A601-4E0A-A3A3-3C05C8F04100}" type="sibTrans" cxnId="{D02A70E4-F44A-49F3-96E6-2A5556B456FF}">
      <dgm:prSet/>
      <dgm:spPr/>
      <dgm:t>
        <a:bodyPr/>
        <a:lstStyle/>
        <a:p>
          <a:endParaRPr lang="ru-RU"/>
        </a:p>
      </dgm:t>
    </dgm:pt>
    <dgm:pt modelId="{7055BF0B-A14B-4BD5-AA61-724CF5DA3ADE}">
      <dgm:prSet custT="1"/>
      <dgm:spPr>
        <a:solidFill>
          <a:srgbClr val="76BEFA"/>
        </a:solidFill>
      </dgm:spPr>
      <dgm:t>
        <a:bodyPr/>
        <a:lstStyle/>
        <a:p>
          <a:pPr algn="r" rtl="0"/>
          <a:r>
            <a:rPr lang="ru-RU" sz="2000" b="1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охрана имущества МКД от посягательства третьих лиц</a:t>
          </a:r>
          <a:r>
            <a:rPr lang="ru-RU" sz="2300" b="1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;</a:t>
          </a:r>
          <a:endParaRPr lang="ru-RU" sz="2300" b="1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gm:t>
    </dgm:pt>
    <dgm:pt modelId="{C9496BF1-EF31-4AEB-A269-78381BE521CE}" type="parTrans" cxnId="{7E17D031-63DB-45B9-9408-F0B7C4B1C0D0}">
      <dgm:prSet/>
      <dgm:spPr/>
      <dgm:t>
        <a:bodyPr/>
        <a:lstStyle/>
        <a:p>
          <a:endParaRPr lang="ru-RU"/>
        </a:p>
      </dgm:t>
    </dgm:pt>
    <dgm:pt modelId="{B47C8B20-457A-46EB-B580-8AC60F1676D3}" type="sibTrans" cxnId="{7E17D031-63DB-45B9-9408-F0B7C4B1C0D0}">
      <dgm:prSet/>
      <dgm:spPr/>
      <dgm:t>
        <a:bodyPr/>
        <a:lstStyle/>
        <a:p>
          <a:endParaRPr lang="ru-RU"/>
        </a:p>
      </dgm:t>
    </dgm:pt>
    <dgm:pt modelId="{CE45E948-4EFF-464D-BF3D-D9A1185B5C47}">
      <dgm:prSet custT="1"/>
      <dgm:spPr>
        <a:solidFill>
          <a:srgbClr val="76BEFA"/>
        </a:solidFill>
      </dgm:spPr>
      <dgm:t>
        <a:bodyPr/>
        <a:lstStyle/>
        <a:p>
          <a:pPr algn="r" rtl="0"/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</a:t>
          </a:r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въезд </a:t>
          </a:r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на территорию ЖК «</a:t>
          </a:r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Триумф»только </a:t>
          </a:r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для </a:t>
          </a:r>
          <a:r>
            <a:rPr lang="ru-RU" sz="2000" b="1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автомобилей собственников</a:t>
          </a:r>
          <a:r>
            <a:rPr lang="ru-RU" sz="2000" b="1" cap="none" spc="300" baseline="0" dirty="0" smtClean="0">
              <a:ln w="11430" cmpd="sng">
                <a:solidFill>
                  <a:srgbClr val="FF3E1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;</a:t>
          </a:r>
          <a:endParaRPr lang="ru-RU" sz="2000" b="1" cap="none" spc="300" baseline="0" dirty="0">
            <a:ln w="11430" cmpd="sng">
              <a:solidFill>
                <a:srgbClr val="FF3E11"/>
              </a:solidFill>
              <a:prstDash val="solid"/>
              <a:miter lim="800000"/>
            </a:ln>
            <a:solidFill>
              <a:srgbClr val="FFFF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gm:t>
    </dgm:pt>
    <dgm:pt modelId="{40399BB1-821B-4EE0-AEF9-A33CF899217D}" type="parTrans" cxnId="{6C6B6856-5191-4600-9B58-405ADFF04C22}">
      <dgm:prSet/>
      <dgm:spPr/>
      <dgm:t>
        <a:bodyPr/>
        <a:lstStyle/>
        <a:p>
          <a:endParaRPr lang="ru-RU"/>
        </a:p>
      </dgm:t>
    </dgm:pt>
    <dgm:pt modelId="{7C199628-7BB7-4113-AEFC-C19FD966F024}" type="sibTrans" cxnId="{6C6B6856-5191-4600-9B58-405ADFF04C22}">
      <dgm:prSet/>
      <dgm:spPr/>
      <dgm:t>
        <a:bodyPr/>
        <a:lstStyle/>
        <a:p>
          <a:endParaRPr lang="ru-RU"/>
        </a:p>
      </dgm:t>
    </dgm:pt>
    <dgm:pt modelId="{CCC056B4-C138-4846-9466-D7AF93982AA9}" type="pres">
      <dgm:prSet presAssocID="{9D729410-92A9-456E-A6D6-48C62E37D0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711A2E-68DA-4C60-9DEE-AA09862D3460}" type="pres">
      <dgm:prSet presAssocID="{B0841326-9E39-4C9B-B5E1-E6D5D1BBC72E}" presName="parentText" presStyleLbl="node1" presStyleIdx="0" presStyleCnt="4" custScaleY="1165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87460-F6F8-45D2-BAEF-F56A31ED243F}" type="pres">
      <dgm:prSet presAssocID="{50169E3E-BA0F-48C8-BD0F-C79FD9C34709}" presName="spacer" presStyleCnt="0"/>
      <dgm:spPr/>
    </dgm:pt>
    <dgm:pt modelId="{CD8307DD-14FF-49C4-9691-CCF54EADEFFD}" type="pres">
      <dgm:prSet presAssocID="{6017FF1C-2B28-40CB-844B-E000B56D08AA}" presName="parentText" presStyleLbl="node1" presStyleIdx="1" presStyleCnt="4" custScaleY="1429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85E36-E249-44B6-80E4-1FBAB199E493}" type="pres">
      <dgm:prSet presAssocID="{6579DE1F-A601-4E0A-A3A3-3C05C8F04100}" presName="spacer" presStyleCnt="0"/>
      <dgm:spPr/>
    </dgm:pt>
    <dgm:pt modelId="{D8BDAEE3-B083-4778-8A75-9656B5710E1A}" type="pres">
      <dgm:prSet presAssocID="{7055BF0B-A14B-4BD5-AA61-724CF5DA3ADE}" presName="parentText" presStyleLbl="node1" presStyleIdx="2" presStyleCnt="4" custScaleY="1390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8930F-3F68-4602-867F-58664F6BA7CF}" type="pres">
      <dgm:prSet presAssocID="{B47C8B20-457A-46EB-B580-8AC60F1676D3}" presName="spacer" presStyleCnt="0"/>
      <dgm:spPr/>
    </dgm:pt>
    <dgm:pt modelId="{5A937808-FF01-43BE-B636-256E3E2C875F}" type="pres">
      <dgm:prSet presAssocID="{CE45E948-4EFF-464D-BF3D-D9A1185B5C47}" presName="parentText" presStyleLbl="node1" presStyleIdx="3" presStyleCnt="4" custScaleY="1506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0B5A7F-7B27-42FB-9692-A065689920DD}" type="presOf" srcId="{7055BF0B-A14B-4BD5-AA61-724CF5DA3ADE}" destId="{D8BDAEE3-B083-4778-8A75-9656B5710E1A}" srcOrd="0" destOrd="0" presId="urn:microsoft.com/office/officeart/2005/8/layout/vList2"/>
    <dgm:cxn modelId="{BB822D41-DBB9-49E6-9209-F9D542D5C786}" srcId="{9D729410-92A9-456E-A6D6-48C62E37D0E1}" destId="{B0841326-9E39-4C9B-B5E1-E6D5D1BBC72E}" srcOrd="0" destOrd="0" parTransId="{76A910F0-1B69-4CEA-A78B-1599D26872D6}" sibTransId="{50169E3E-BA0F-48C8-BD0F-C79FD9C34709}"/>
    <dgm:cxn modelId="{D02A70E4-F44A-49F3-96E6-2A5556B456FF}" srcId="{9D729410-92A9-456E-A6D6-48C62E37D0E1}" destId="{6017FF1C-2B28-40CB-844B-E000B56D08AA}" srcOrd="1" destOrd="0" parTransId="{B990B381-F960-4F57-99D4-8EE2FCD68DD5}" sibTransId="{6579DE1F-A601-4E0A-A3A3-3C05C8F04100}"/>
    <dgm:cxn modelId="{7E17D031-63DB-45B9-9408-F0B7C4B1C0D0}" srcId="{9D729410-92A9-456E-A6D6-48C62E37D0E1}" destId="{7055BF0B-A14B-4BD5-AA61-724CF5DA3ADE}" srcOrd="2" destOrd="0" parTransId="{C9496BF1-EF31-4AEB-A269-78381BE521CE}" sibTransId="{B47C8B20-457A-46EB-B580-8AC60F1676D3}"/>
    <dgm:cxn modelId="{CA96D698-F98F-4B37-97D4-79321241968B}" type="presOf" srcId="{6017FF1C-2B28-40CB-844B-E000B56D08AA}" destId="{CD8307DD-14FF-49C4-9691-CCF54EADEFFD}" srcOrd="0" destOrd="0" presId="urn:microsoft.com/office/officeart/2005/8/layout/vList2"/>
    <dgm:cxn modelId="{5583C375-FE36-4A34-8C48-996F6AFC0E86}" type="presOf" srcId="{9D729410-92A9-456E-A6D6-48C62E37D0E1}" destId="{CCC056B4-C138-4846-9466-D7AF93982AA9}" srcOrd="0" destOrd="0" presId="urn:microsoft.com/office/officeart/2005/8/layout/vList2"/>
    <dgm:cxn modelId="{54EC263D-69D7-4854-9696-612583EF1512}" type="presOf" srcId="{CE45E948-4EFF-464D-BF3D-D9A1185B5C47}" destId="{5A937808-FF01-43BE-B636-256E3E2C875F}" srcOrd="0" destOrd="0" presId="urn:microsoft.com/office/officeart/2005/8/layout/vList2"/>
    <dgm:cxn modelId="{A9C86E6C-F6D9-4D52-B677-32201914DC1C}" type="presOf" srcId="{B0841326-9E39-4C9B-B5E1-E6D5D1BBC72E}" destId="{1F711A2E-68DA-4C60-9DEE-AA09862D3460}" srcOrd="0" destOrd="0" presId="urn:microsoft.com/office/officeart/2005/8/layout/vList2"/>
    <dgm:cxn modelId="{6C6B6856-5191-4600-9B58-405ADFF04C22}" srcId="{9D729410-92A9-456E-A6D6-48C62E37D0E1}" destId="{CE45E948-4EFF-464D-BF3D-D9A1185B5C47}" srcOrd="3" destOrd="0" parTransId="{40399BB1-821B-4EE0-AEF9-A33CF899217D}" sibTransId="{7C199628-7BB7-4113-AEFC-C19FD966F024}"/>
    <dgm:cxn modelId="{E2F69FDC-0246-4B09-B01F-58BF854C57DC}" type="presParOf" srcId="{CCC056B4-C138-4846-9466-D7AF93982AA9}" destId="{1F711A2E-68DA-4C60-9DEE-AA09862D3460}" srcOrd="0" destOrd="0" presId="urn:microsoft.com/office/officeart/2005/8/layout/vList2"/>
    <dgm:cxn modelId="{B18BD1E1-FB35-4B92-8CCF-FBD16099B344}" type="presParOf" srcId="{CCC056B4-C138-4846-9466-D7AF93982AA9}" destId="{68E87460-F6F8-45D2-BAEF-F56A31ED243F}" srcOrd="1" destOrd="0" presId="urn:microsoft.com/office/officeart/2005/8/layout/vList2"/>
    <dgm:cxn modelId="{A0D5409D-DB91-47BF-A480-0070F2D13B3A}" type="presParOf" srcId="{CCC056B4-C138-4846-9466-D7AF93982AA9}" destId="{CD8307DD-14FF-49C4-9691-CCF54EADEFFD}" srcOrd="2" destOrd="0" presId="urn:microsoft.com/office/officeart/2005/8/layout/vList2"/>
    <dgm:cxn modelId="{C3C95B7B-A773-44AA-855D-2EF4E46799E9}" type="presParOf" srcId="{CCC056B4-C138-4846-9466-D7AF93982AA9}" destId="{82A85E36-E249-44B6-80E4-1FBAB199E493}" srcOrd="3" destOrd="0" presId="urn:microsoft.com/office/officeart/2005/8/layout/vList2"/>
    <dgm:cxn modelId="{554AAE73-CE3A-45D4-9C3D-ABCB732D3AF9}" type="presParOf" srcId="{CCC056B4-C138-4846-9466-D7AF93982AA9}" destId="{D8BDAEE3-B083-4778-8A75-9656B5710E1A}" srcOrd="4" destOrd="0" presId="urn:microsoft.com/office/officeart/2005/8/layout/vList2"/>
    <dgm:cxn modelId="{1C1A11D2-C5B6-4B1B-9E66-3A19F28FCD15}" type="presParOf" srcId="{CCC056B4-C138-4846-9466-D7AF93982AA9}" destId="{3FD8930F-3F68-4602-867F-58664F6BA7CF}" srcOrd="5" destOrd="0" presId="urn:microsoft.com/office/officeart/2005/8/layout/vList2"/>
    <dgm:cxn modelId="{2256D2A7-ACB8-4B6F-A55F-BE09E58032EC}" type="presParOf" srcId="{CCC056B4-C138-4846-9466-D7AF93982AA9}" destId="{5A937808-FF01-43BE-B636-256E3E2C875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711A2E-68DA-4C60-9DEE-AA09862D3460}">
      <dsp:nvSpPr>
        <dsp:cNvPr id="0" name=""/>
        <dsp:cNvSpPr/>
      </dsp:nvSpPr>
      <dsp:spPr>
        <a:xfrm>
          <a:off x="0" y="51093"/>
          <a:ext cx="7454062" cy="1003592"/>
        </a:xfrm>
        <a:prstGeom prst="roundRect">
          <a:avLst/>
        </a:prstGeom>
        <a:solidFill>
          <a:srgbClr val="76BEFA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безопасность жителей жилого комплекса;</a:t>
          </a:r>
          <a:endParaRPr lang="ru-RU" sz="2000" b="1" kern="1200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sp:txBody>
      <dsp:txXfrm>
        <a:off x="0" y="51093"/>
        <a:ext cx="7454062" cy="1003592"/>
      </dsp:txXfrm>
    </dsp:sp>
    <dsp:sp modelId="{CD8307DD-14FF-49C4-9691-CCF54EADEFFD}">
      <dsp:nvSpPr>
        <dsp:cNvPr id="0" name=""/>
        <dsp:cNvSpPr/>
      </dsp:nvSpPr>
      <dsp:spPr>
        <a:xfrm>
          <a:off x="0" y="1187166"/>
          <a:ext cx="7454062" cy="1231177"/>
        </a:xfrm>
        <a:prstGeom prst="roundRect">
          <a:avLst/>
        </a:prstGeom>
        <a:solidFill>
          <a:srgbClr val="76BEFA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обеспечение общественного порядка на территории;</a:t>
          </a:r>
          <a:endParaRPr lang="ru-RU" sz="2000" b="1" kern="1200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sp:txBody>
      <dsp:txXfrm>
        <a:off x="0" y="1187166"/>
        <a:ext cx="7454062" cy="1231177"/>
      </dsp:txXfrm>
    </dsp:sp>
    <dsp:sp modelId="{D8BDAEE3-B083-4778-8A75-9656B5710E1A}">
      <dsp:nvSpPr>
        <dsp:cNvPr id="0" name=""/>
        <dsp:cNvSpPr/>
      </dsp:nvSpPr>
      <dsp:spPr>
        <a:xfrm>
          <a:off x="0" y="2550823"/>
          <a:ext cx="7454062" cy="1197585"/>
        </a:xfrm>
        <a:prstGeom prst="roundRect">
          <a:avLst/>
        </a:prstGeom>
        <a:solidFill>
          <a:srgbClr val="76BEFA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охрана имущества МКД от посягательства третьих лиц</a:t>
          </a:r>
          <a:r>
            <a:rPr lang="ru-RU" sz="2300" b="1" kern="1200" cap="none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;</a:t>
          </a:r>
          <a:endParaRPr lang="ru-RU" sz="2300" b="1" kern="1200" cap="none" spc="300" dirty="0">
            <a:ln w="11430" cmpd="sng">
              <a:noFill/>
              <a:prstDash val="solid"/>
              <a:miter lim="800000"/>
            </a:ln>
            <a:solidFill>
              <a:srgbClr val="9A00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sp:txBody>
      <dsp:txXfrm>
        <a:off x="0" y="2550823"/>
        <a:ext cx="7454062" cy="1197585"/>
      </dsp:txXfrm>
    </dsp:sp>
    <dsp:sp modelId="{5A937808-FF01-43BE-B636-256E3E2C875F}">
      <dsp:nvSpPr>
        <dsp:cNvPr id="0" name=""/>
        <dsp:cNvSpPr/>
      </dsp:nvSpPr>
      <dsp:spPr>
        <a:xfrm>
          <a:off x="0" y="3880889"/>
          <a:ext cx="7454062" cy="1297217"/>
        </a:xfrm>
        <a:prstGeom prst="roundRect">
          <a:avLst/>
        </a:prstGeom>
        <a:solidFill>
          <a:srgbClr val="76BEFA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- </a:t>
          </a: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въезд </a:t>
          </a: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на территорию ЖК «</a:t>
          </a: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Триумф»только </a:t>
          </a: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для </a:t>
          </a:r>
          <a:r>
            <a:rPr lang="ru-RU" sz="2000" b="1" kern="1200" cap="none" spc="300" baseline="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автомобилей собственников</a:t>
          </a:r>
          <a:r>
            <a:rPr lang="ru-RU" sz="2000" b="1" kern="1200" cap="none" spc="300" baseline="0" dirty="0" smtClean="0">
              <a:ln w="11430" cmpd="sng">
                <a:solidFill>
                  <a:srgbClr val="FF3E1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;</a:t>
          </a:r>
          <a:endParaRPr lang="ru-RU" sz="2000" b="1" kern="1200" cap="none" spc="300" baseline="0" dirty="0">
            <a:ln w="11430" cmpd="sng">
              <a:solidFill>
                <a:srgbClr val="FF3E11"/>
              </a:solidFill>
              <a:prstDash val="solid"/>
              <a:miter lim="800000"/>
            </a:ln>
            <a:solidFill>
              <a:srgbClr val="FFFF00"/>
            </a:solidFill>
            <a:effectLst>
              <a:glow rad="45500">
                <a:schemeClr val="accent1">
                  <a:satMod val="220000"/>
                  <a:alpha val="35000"/>
                </a:schemeClr>
              </a:glow>
            </a:effectLst>
          </a:endParaRPr>
        </a:p>
      </dsp:txBody>
      <dsp:txXfrm>
        <a:off x="0" y="3880889"/>
        <a:ext cx="7454062" cy="12972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F2C44D3-1A3B-4058-9B4C-6E7393DE6213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798561-2866-4349-9EC6-23B7824DC4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0166" y="428604"/>
            <a:ext cx="7215238" cy="1128188"/>
          </a:xfrm>
          <a:effectLst/>
        </p:spPr>
        <p:txBody>
          <a:bodyPr>
            <a:no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rgbClr val="9A0000"/>
                  </a:solidFill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ЖК «Триумф» – это</a:t>
            </a:r>
            <a:endParaRPr lang="ru-RU" sz="4800" b="1" cap="none" spc="300" dirty="0">
              <a:ln w="11430" cmpd="sng">
                <a:solidFill>
                  <a:srgbClr val="9A0000"/>
                </a:solidFill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628800"/>
            <a:ext cx="7075512" cy="4248472"/>
          </a:xfrm>
        </p:spPr>
        <p:txBody>
          <a:bodyPr>
            <a:noAutofit/>
          </a:bodyPr>
          <a:lstStyle/>
          <a:p>
            <a:pPr algn="l"/>
            <a:r>
              <a:rPr lang="ru-RU" sz="28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 Уютный жилой комплекс из 8-ми домов расположенных на улице Дорожной </a:t>
            </a:r>
          </a:p>
          <a:p>
            <a:pPr algn="l"/>
            <a:r>
              <a:rPr lang="ru-RU" sz="28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 Воплощение благополучия и тишины;</a:t>
            </a:r>
          </a:p>
          <a:p>
            <a:pPr algn="l"/>
            <a:r>
              <a:rPr lang="ru-RU" sz="28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 Жилищно-коммунальное обслуживание на высшем уровне!</a:t>
            </a:r>
            <a:endParaRPr lang="en-US" sz="2800" b="1" spc="300" dirty="0" smtClean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СХЕМА РАСПОЛОЖЕНИЯ ПАРКОВОЧНЫХ МЕСТ В ЖК «ТРИУМФ» С ЗАКРЕПЛЕНИЕМ ИНДИВИДУАЛЬНЫХ МЕСТ НА СТОЯНКЕ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Содержимое 3" descr="дорожная 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780526"/>
            <a:ext cx="8719298" cy="4528794"/>
          </a:xfr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дорожная 13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3135" b="23135"/>
          <a:stretch>
            <a:fillRect/>
          </a:stretch>
        </p:blipFill>
        <p:spPr>
          <a:xfrm>
            <a:off x="285720" y="188640"/>
            <a:ext cx="8643998" cy="468052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5715008" y="5786454"/>
            <a:ext cx="3214710" cy="500066"/>
          </a:xfrm>
        </p:spPr>
        <p:txBody>
          <a:bodyPr>
            <a:normAutofit/>
          </a:bodyPr>
          <a:lstStyle/>
          <a:p>
            <a:pPr algn="r"/>
            <a:endParaRPr lang="ru-RU" dirty="0">
              <a:solidFill>
                <a:srgbClr val="3C2814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141232" y="4857760"/>
            <a:ext cx="2930702" cy="928694"/>
          </a:xfrm>
        </p:spPr>
        <p:txBody>
          <a:bodyPr>
            <a:normAutofit/>
          </a:bodyPr>
          <a:lstStyle/>
          <a:p>
            <a:r>
              <a:rPr lang="ru-RU" sz="24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ДОРОЖНАЯ 13</a:t>
            </a:r>
            <a:endParaRPr lang="ru-RU" sz="2400" b="1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дорожная 1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33528" b="33528"/>
          <a:stretch>
            <a:fillRect/>
          </a:stretch>
        </p:blipFill>
        <p:spPr>
          <a:xfrm>
            <a:off x="228600" y="189968"/>
            <a:ext cx="4486276" cy="473923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0" y="5000636"/>
            <a:ext cx="8075432" cy="71438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142976" y="4500570"/>
            <a:ext cx="4500594" cy="1714512"/>
          </a:xfrm>
        </p:spPr>
        <p:txBody>
          <a:bodyPr>
            <a:noAutofit/>
          </a:bodyPr>
          <a:lstStyle/>
          <a:p>
            <a:endParaRPr lang="ru-RU" sz="3200" dirty="0" smtClean="0"/>
          </a:p>
          <a:p>
            <a:r>
              <a:rPr lang="ru-RU" sz="24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ДОРОЖНАЯ 15</a:t>
            </a:r>
          </a:p>
          <a:p>
            <a:r>
              <a:rPr lang="ru-RU" sz="24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ДОРОЖНАЯ 17</a:t>
            </a:r>
            <a:endParaRPr lang="ru-RU" sz="2400" b="1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 descr="дорожная 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214290"/>
            <a:ext cx="4143372" cy="4714908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" name="Рисунок 1" descr="дорожная 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4524541" cy="5500726"/>
          </a:xfrm>
          <a:prstGeom prst="rect">
            <a:avLst/>
          </a:prstGeom>
        </p:spPr>
      </p:pic>
      <p:pic>
        <p:nvPicPr>
          <p:cNvPr id="3" name="Рисунок 2" descr="дорожная 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7" y="214290"/>
            <a:ext cx="4214841" cy="635798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дорожная 2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3305" b="23305"/>
          <a:stretch>
            <a:fillRect/>
          </a:stretch>
        </p:blipFill>
        <p:spPr>
          <a:xfrm>
            <a:off x="214282" y="214290"/>
            <a:ext cx="8715436" cy="408622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4714884"/>
            <a:ext cx="5867400" cy="285752"/>
          </a:xfrm>
        </p:spPr>
        <p:txBody>
          <a:bodyPr>
            <a:noAutofit/>
          </a:bodyPr>
          <a:lstStyle/>
          <a:p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ДОРОЖНАЯ 25</a:t>
            </a:r>
            <a:endParaRPr lang="ru-RU" sz="2400" b="1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УК «ШАРТАШСКАЯ» ЗАБОТИТСЯ О ЗДОРОВЬЕ И БЕЗОПАСНОСТИ ЖИТЕЛЕЙ!</a:t>
            </a:r>
            <a:br>
              <a:rPr lang="ru-RU" sz="4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4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4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БЛАГОДАРИМ ЗА ВНИМАНИЕ!</a:t>
            </a:r>
            <a:endParaRPr lang="ru-RU" sz="4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ОСНОВНАЯ ЗАДАЧА УК «ШАРТАШСКАЯ» - СОЗДАНИЕ И ОБЕСПЕЧЕНИЕ БЛАГОПРИЯТНЫХ И БЕЗОПАСНЫХ УСЛОВИЙ ДЛЯ ЖИТЕЛЕЙ ЖК «ТРИУМФ»! 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Содержимое 3" descr="Чертеж Дорожна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3" y="2132856"/>
            <a:ext cx="7560841" cy="4248472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43074"/>
          </a:xfrm>
        </p:spPr>
        <p:txBody>
          <a:bodyPr>
            <a:noAutofit/>
          </a:bodyPr>
          <a:lstStyle/>
          <a:p>
            <a:pPr algn="ctr"/>
            <a:r>
              <a:rPr lang="ru-RU" sz="2800" b="1" u="sng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МЫ ПРЕДЛАГАЕМ:</a:t>
            </a:r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1. ЗАКРЫТУЮ ПРИДОМОВУЮ ТЕРРИТОРИЮ ДЛЯ ОБЕСПЕЧЕНИЯ БЕЗОПАСНОСТИ ЖИТЕЛЕЙ ЖК «ТРИУМФ» 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Содержимое 6" descr="Новый точечный рисунок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2132856"/>
            <a:ext cx="7848872" cy="4248472"/>
          </a:xfrm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357322"/>
          </a:xfrm>
        </p:spPr>
        <p:txBody>
          <a:bodyPr>
            <a:noAutofit/>
          </a:bodyPr>
          <a:lstStyle/>
          <a:p>
            <a:pPr algn="ctr"/>
            <a:r>
              <a:rPr lang="ru-RU" sz="2800" cap="none" dirty="0" smtClean="0">
                <a:ln w="10160">
                  <a:noFill/>
                  <a:prstDash val="solid"/>
                </a:ln>
                <a:solidFill>
                  <a:srgbClr val="9A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 БЛАГОУСТРОЙСТВО ПРИДОМОВОЙ ТЕРРИТОРИИ, ЧТОБЫ ДВОР СТАЛ ЧИЩЕ И КОМФОРТНЕЕ</a:t>
            </a:r>
            <a:endParaRPr lang="ru-RU" sz="2800" cap="none" dirty="0">
              <a:ln w="10160">
                <a:noFill/>
                <a:prstDash val="solid"/>
              </a:ln>
              <a:solidFill>
                <a:srgbClr val="9A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Содержимое 6" descr="img_info_2000_2000_d1dc1edd3b936c3f011ff0589ba5a23faef681c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916833"/>
            <a:ext cx="7488831" cy="4163292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3. УСТАНОВКА КАМЕР ВИДЕОНАБЛЮДЕНИЯ ПО ВСЕМУ ПЕРИМЕТРУ ЖК «ТРИУМФ»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Содержимое 6" descr="Камеры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700808"/>
            <a:ext cx="7704856" cy="504056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4. ОХРАНЯЕМУЮ ЗАКРЫТУЮ ДЕТСКУЮ ПЛОЩАДКУ:</a:t>
            </a:r>
            <a:b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ВАШ РЕБЕНОК ВСЕГДА ПОД ПРИСМОТРОМ!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1" name="Содержимое 10" descr="Foto_1-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916832"/>
            <a:ext cx="7632848" cy="3986287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512168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5. КРУГЛОСУТОЧНУЮ ОХРАНУ ПРИДОМОВОЙ ТЕРРИТОРИИ ЧАСТНЫМ ОХРАННЫМ ПРЕДПРИЯТИЕМ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Содержимое 6" descr="аа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700808"/>
            <a:ext cx="5832648" cy="4752528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55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1475656" y="1628800"/>
          <a:ext cx="7454062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88640"/>
            <a:ext cx="77724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ПРЕИМУЩЕСТВА ОХРАНЯЕМОЙ ПРИДОМОВОЙ ТЕРРИТОРИИ ЖК «ТРИУМФ»: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5555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СХЕМА РАСПОЛОЖЕНИЯ </a:t>
            </a:r>
            <a:b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2800" b="1" cap="none" spc="300" dirty="0" smtClean="0">
                <a:ln w="11430" cmpd="sng">
                  <a:noFill/>
                  <a:prstDash val="solid"/>
                  <a:miter lim="800000"/>
                </a:ln>
                <a:solidFill>
                  <a:srgbClr val="9A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ОГРАЖДЕНИЯ ТЕРРИТОРИИ, КАЛИТОК, ВОРОТ И ПОСТОВ ОХРАНЫ </a:t>
            </a:r>
            <a:endParaRPr lang="ru-RU" sz="2800" b="1" cap="none" spc="300" dirty="0">
              <a:ln w="11430" cmpd="sng">
                <a:noFill/>
                <a:prstDash val="solid"/>
                <a:miter lim="800000"/>
              </a:ln>
              <a:solidFill>
                <a:srgbClr val="9A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Рисунок 5" descr="Новый точечный рисунок (2).bmp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23528" y="1772816"/>
            <a:ext cx="8568952" cy="489654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398</TotalTime>
  <Words>170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ЖК «Триумф» – это</vt:lpstr>
      <vt:lpstr>ОСНОВНАЯ ЗАДАЧА УК «ШАРТАШСКАЯ» - СОЗДАНИЕ И ОБЕСПЕЧЕНИЕ БЛАГОПРИЯТНЫХ И БЕЗОПАСНЫХ УСЛОВИЙ ДЛЯ ЖИТЕЛЕЙ ЖК «ТРИУМФ»! </vt:lpstr>
      <vt:lpstr>МЫ ПРЕДЛАГАЕМ: 1. ЗАКРЫТУЮ ПРИДОМОВУЮ ТЕРРИТОРИЮ ДЛЯ ОБЕСПЕЧЕНИЯ БЕЗОПАСНОСТИ ЖИТЕЛЕЙ ЖК «ТРИУМФ» </vt:lpstr>
      <vt:lpstr>2. БЛАГОУСТРОЙСТВО ПРИДОМОВОЙ ТЕРРИТОРИИ, ЧТОБЫ ДВОР СТАЛ ЧИЩЕ И КОМФОРТНЕЕ</vt:lpstr>
      <vt:lpstr>3. УСТАНОВКА КАМЕР ВИДЕОНАБЛЮДЕНИЯ ПО ВСЕМУ ПЕРИМЕТРУ ЖК «ТРИУМФ»</vt:lpstr>
      <vt:lpstr>4. ОХРАНЯЕМУЮ ЗАКРЫТУЮ ДЕТСКУЮ ПЛОЩАДКУ: ВАШ РЕБЕНОК ВСЕГДА ПОД ПРИСМОТРОМ!</vt:lpstr>
      <vt:lpstr>5. КРУГЛОСУТОЧНУЮ ОХРАНУ ПРИДОМОВОЙ ТЕРРИТОРИИ ЧАСТНЫМ ОХРАННЫМ ПРЕДПРИЯТИЕМ</vt:lpstr>
      <vt:lpstr>ПРЕИМУЩЕСТВА ОХРАНЯЕМОЙ ПРИДОМОВОЙ ТЕРРИТОРИИ ЖК «ТРИУМФ»:</vt:lpstr>
      <vt:lpstr>СХЕМА РАСПОЛОЖЕНИЯ  ОГРАЖДЕНИЯ ТЕРРИТОРИИ, КАЛИТОК, ВОРОТ И ПОСТОВ ОХРАНЫ </vt:lpstr>
      <vt:lpstr>СХЕМА РАСПОЛОЖЕНИЯ ПАРКОВОЧНЫХ МЕСТ В ЖК «ТРИУМФ» С ЗАКРЕПЛЕНИЕМ ИНДИВИДУАЛЬНЫХ МЕСТ НА СТОЯНКЕ</vt:lpstr>
      <vt:lpstr>Слайд 11</vt:lpstr>
      <vt:lpstr>Слайд 12</vt:lpstr>
      <vt:lpstr>Слайд 13</vt:lpstr>
      <vt:lpstr>Слайд 14</vt:lpstr>
      <vt:lpstr>УК «ШАРТАШСКАЯ» ЗАБОТИТСЯ О ЗДОРОВЬЕ И БЕЗОПАСНОСТИ ЖИТЕЛЕЙ!  БЛАГОДАРИМ ЗА ВНИМАНИЕ!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GKX</dc:creator>
  <cp:lastModifiedBy>GKX</cp:lastModifiedBy>
  <cp:revision>101</cp:revision>
  <dcterms:created xsi:type="dcterms:W3CDTF">2014-03-05T11:38:12Z</dcterms:created>
  <dcterms:modified xsi:type="dcterms:W3CDTF">2014-03-12T14:17:37Z</dcterms:modified>
</cp:coreProperties>
</file>